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57" r:id="rId2"/>
    <p:sldId id="434" r:id="rId3"/>
    <p:sldId id="445" r:id="rId4"/>
    <p:sldId id="435" r:id="rId5"/>
    <p:sldId id="436" r:id="rId6"/>
    <p:sldId id="438" r:id="rId7"/>
    <p:sldId id="448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33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[PAtrimonio2016disponibiltà.xlsx]acquistiperanno_tot!Tabella_pivot467</c:name>
    <c:fmtId val="7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acquistiperanno_tot!$B$32:$B$33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acquistiperanno_tot!$A$34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acquistiperanno_tot!$B$34</c:f>
              <c:numCache>
                <c:formatCode>#,##0</c:formatCode>
                <c:ptCount val="1"/>
                <c:pt idx="0">
                  <c:v>71502</c:v>
                </c:pt>
              </c:numCache>
            </c:numRef>
          </c:val>
        </c:ser>
        <c:ser>
          <c:idx val="1"/>
          <c:order val="1"/>
          <c:tx>
            <c:strRef>
              <c:f>acquistiperanno_tot!$C$32:$C$33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acquistiperanno_tot!$A$34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acquistiperanno_tot!$C$34</c:f>
              <c:numCache>
                <c:formatCode>#,##0</c:formatCode>
                <c:ptCount val="1"/>
                <c:pt idx="0">
                  <c:v>76829</c:v>
                </c:pt>
              </c:numCache>
            </c:numRef>
          </c:val>
        </c:ser>
        <c:ser>
          <c:idx val="2"/>
          <c:order val="2"/>
          <c:tx>
            <c:strRef>
              <c:f>acquistiperanno_tot!$D$32:$D$33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acquistiperanno_tot!$A$34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acquistiperanno_tot!$D$34</c:f>
              <c:numCache>
                <c:formatCode>#,##0</c:formatCode>
                <c:ptCount val="1"/>
                <c:pt idx="0">
                  <c:v>71872</c:v>
                </c:pt>
              </c:numCache>
            </c:numRef>
          </c:val>
        </c:ser>
        <c:ser>
          <c:idx val="3"/>
          <c:order val="3"/>
          <c:tx>
            <c:strRef>
              <c:f>acquistiperanno_tot!$E$32:$E$33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acquistiperanno_tot!$A$34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acquistiperanno_tot!$E$34</c:f>
              <c:numCache>
                <c:formatCode>#,##0</c:formatCode>
                <c:ptCount val="1"/>
                <c:pt idx="0">
                  <c:v>68848</c:v>
                </c:pt>
              </c:numCache>
            </c:numRef>
          </c:val>
        </c:ser>
        <c:ser>
          <c:idx val="4"/>
          <c:order val="4"/>
          <c:tx>
            <c:strRef>
              <c:f>acquistiperanno_tot!$F$32:$F$33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acquistiperanno_tot!$A$34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acquistiperanno_tot!$F$34</c:f>
              <c:numCache>
                <c:formatCode>#,##0</c:formatCode>
                <c:ptCount val="1"/>
                <c:pt idx="0">
                  <c:v>69562</c:v>
                </c:pt>
              </c:numCache>
            </c:numRef>
          </c:val>
        </c:ser>
        <c:ser>
          <c:idx val="5"/>
          <c:order val="5"/>
          <c:tx>
            <c:strRef>
              <c:f>acquistiperanno_tot!$G$32:$G$33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acquistiperanno_tot!$A$34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acquistiperanno_tot!$G$34</c:f>
              <c:numCache>
                <c:formatCode>#,##0</c:formatCode>
                <c:ptCount val="1"/>
                <c:pt idx="0">
                  <c:v>64041</c:v>
                </c:pt>
              </c:numCache>
            </c:numRef>
          </c:val>
        </c:ser>
        <c:ser>
          <c:idx val="6"/>
          <c:order val="6"/>
          <c:tx>
            <c:strRef>
              <c:f>acquistiperanno_tot!$H$32:$H$33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acquistiperanno_tot!$A$34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acquistiperanno_tot!$H$34</c:f>
              <c:numCache>
                <c:formatCode>#,##0</c:formatCode>
                <c:ptCount val="1"/>
                <c:pt idx="0">
                  <c:v>61982</c:v>
                </c:pt>
              </c:numCache>
            </c:numRef>
          </c:val>
        </c:ser>
        <c:ser>
          <c:idx val="7"/>
          <c:order val="7"/>
          <c:tx>
            <c:strRef>
              <c:f>acquistiperanno_tot!$I$32:$I$33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acquistiperanno_tot!$A$34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acquistiperanno_tot!$I$34</c:f>
              <c:numCache>
                <c:formatCode>#,##0</c:formatCode>
                <c:ptCount val="1"/>
                <c:pt idx="0">
                  <c:v>61128</c:v>
                </c:pt>
              </c:numCache>
            </c:numRef>
          </c:val>
        </c:ser>
        <c:ser>
          <c:idx val="8"/>
          <c:order val="8"/>
          <c:tx>
            <c:strRef>
              <c:f>acquistiperanno_tot!$J$32:$J$33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acquistiperanno_tot!$A$34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acquistiperanno_tot!$J$34</c:f>
              <c:numCache>
                <c:formatCode>#,##0</c:formatCode>
                <c:ptCount val="1"/>
                <c:pt idx="0">
                  <c:v>58434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793536"/>
        <c:axId val="33795072"/>
        <c:axId val="0"/>
      </c:bar3DChart>
      <c:catAx>
        <c:axId val="3379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33795072"/>
        <c:crosses val="autoZero"/>
        <c:auto val="1"/>
        <c:lblAlgn val="ctr"/>
        <c:lblOffset val="100"/>
        <c:noMultiLvlLbl val="0"/>
      </c:catAx>
      <c:valAx>
        <c:axId val="33795072"/>
        <c:scaling>
          <c:orientation val="minMax"/>
          <c:min val="4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79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1"/>
          <c:order val="0"/>
          <c:tx>
            <c:strRef>
              <c:f>prestiti!$B$19</c:f>
              <c:strCache>
                <c:ptCount val="1"/>
                <c:pt idx="0">
                  <c:v>Prestiti</c:v>
                </c:pt>
              </c:strCache>
            </c:strRef>
          </c:tx>
          <c:invertIfNegative val="0"/>
          <c:cat>
            <c:numRef>
              <c:f>prestiti!$A$20:$A$28</c:f>
              <c:numCache>
                <c:formatCode>_-* #,##0_-;\-* #,##0_-;_-* "-"??_-;_-@_-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prestiti!$B$20:$B$28</c:f>
              <c:numCache>
                <c:formatCode>_-* #,##0_-;\-* #,##0_-;_-* "-"??_-;_-@_-</c:formatCode>
                <c:ptCount val="9"/>
                <c:pt idx="0">
                  <c:v>1455696</c:v>
                </c:pt>
                <c:pt idx="1">
                  <c:v>1526922</c:v>
                </c:pt>
                <c:pt idx="2">
                  <c:v>1579581</c:v>
                </c:pt>
                <c:pt idx="3">
                  <c:v>1536274</c:v>
                </c:pt>
                <c:pt idx="4">
                  <c:v>1568370</c:v>
                </c:pt>
                <c:pt idx="5">
                  <c:v>1619405</c:v>
                </c:pt>
                <c:pt idx="6">
                  <c:v>1624865</c:v>
                </c:pt>
                <c:pt idx="7">
                  <c:v>1532127</c:v>
                </c:pt>
                <c:pt idx="8">
                  <c:v>1470821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910080"/>
        <c:axId val="150911616"/>
        <c:axId val="0"/>
      </c:bar3DChart>
      <c:catAx>
        <c:axId val="150910080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150911616"/>
        <c:crosses val="autoZero"/>
        <c:auto val="1"/>
        <c:lblAlgn val="ctr"/>
        <c:lblOffset val="100"/>
        <c:noMultiLvlLbl val="0"/>
      </c:catAx>
      <c:valAx>
        <c:axId val="150911616"/>
        <c:scaling>
          <c:orientation val="minMax"/>
          <c:min val="1400000"/>
        </c:scaling>
        <c:delete val="0"/>
        <c:axPos val="b"/>
        <c:majorGridlines/>
        <c:numFmt formatCode="_-* #,##0_-;\-* #,##0_-;_-* &quot;-&quot;??_-;_-@_-" sourceLinked="1"/>
        <c:majorTickMark val="out"/>
        <c:minorTickMark val="none"/>
        <c:tickLblPos val="nextTo"/>
        <c:crossAx val="150910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tx>
            <c:strRef>
              <c:f>'prestiti interb'!$B$16</c:f>
              <c:strCache>
                <c:ptCount val="1"/>
                <c:pt idx="0">
                  <c:v>Prestiti interbibliotecari</c:v>
                </c:pt>
              </c:strCache>
            </c:strRef>
          </c:tx>
          <c:invertIfNegative val="0"/>
          <c:cat>
            <c:numRef>
              <c:f>'prestiti interb'!$A$17:$A$25</c:f>
              <c:numCache>
                <c:formatCode>_-* #,##0_-;\-* #,##0_-;_-* "-"??_-;_-@_-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'prestiti interb'!$B$17:$B$25</c:f>
              <c:numCache>
                <c:formatCode>_-* #,##0_-;\-* #,##0_-;_-* "-"??_-;_-@_-</c:formatCode>
                <c:ptCount val="9"/>
                <c:pt idx="0">
                  <c:v>343061</c:v>
                </c:pt>
                <c:pt idx="1">
                  <c:v>395218</c:v>
                </c:pt>
                <c:pt idx="2">
                  <c:v>417054</c:v>
                </c:pt>
                <c:pt idx="3">
                  <c:v>404585</c:v>
                </c:pt>
                <c:pt idx="4">
                  <c:v>423268</c:v>
                </c:pt>
                <c:pt idx="5">
                  <c:v>441612</c:v>
                </c:pt>
                <c:pt idx="6">
                  <c:v>462757</c:v>
                </c:pt>
                <c:pt idx="7">
                  <c:v>463783</c:v>
                </c:pt>
                <c:pt idx="8">
                  <c:v>471350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807296"/>
        <c:axId val="150808832"/>
        <c:axId val="0"/>
      </c:bar3DChart>
      <c:catAx>
        <c:axId val="150807296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150808832"/>
        <c:crosses val="autoZero"/>
        <c:auto val="1"/>
        <c:lblAlgn val="ctr"/>
        <c:lblOffset val="100"/>
        <c:noMultiLvlLbl val="0"/>
      </c:catAx>
      <c:valAx>
        <c:axId val="150808832"/>
        <c:scaling>
          <c:orientation val="minMax"/>
          <c:min val="300000"/>
        </c:scaling>
        <c:delete val="0"/>
        <c:axPos val="b"/>
        <c:majorGridlines/>
        <c:numFmt formatCode="_-* #,##0_-;\-* #,##0_-;_-* &quot;-&quot;??_-;_-@_-" sourceLinked="1"/>
        <c:majorTickMark val="out"/>
        <c:minorTickMark val="none"/>
        <c:tickLblPos val="nextTo"/>
        <c:crossAx val="150807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0.79192</cdr:x>
      <cdr:y>0.06041</cdr:y>
    </cdr:from>
    <cdr:to>
      <cdr:x>0.96184</cdr:x>
      <cdr:y>0.46192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80720" y="288032"/>
          <a:ext cx="1390476" cy="19142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FDF28-DA2D-4607-9F30-BC388B201E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3003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C8C85-4E9F-48A1-AE36-47406CCDE1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123119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67B0EE-14E0-47B9-B108-278E42D2085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864963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5C7661-2672-42F3-A746-8849671A32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309019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BAC8A5-255E-4785-8CC5-49A9FA95AA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4437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B418D2-915F-4708-A00E-E24153A0E9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023200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4E4C17-4463-4DFB-A1B2-5183091B93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698249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85F02C-B0F0-48FF-B698-A9C2D3678B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739049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149739-24BC-4977-93B1-6BC1DCA093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70335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8F5C7D-FC74-4039-8052-A33E110541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39350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1F4764-9B98-4EA3-997D-1954F8DB3A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288613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2B5D55-172F-490E-9E77-3A6C28B2E8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924301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327BA4-3805-4935-9268-17D7AFF93EC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1102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DDC104-96BA-497B-8EEF-A50631FB87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04924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8E3091-F07D-42C1-9106-41CA848AE9B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979159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371345-C14F-4E62-B830-AA50EAAF2E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998682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DDDC2D-2B84-4633-8150-5EAF4D19EFD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879317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9A45D9-FE43-42F0-A3D2-0E33EEBEFC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40221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76200"/>
            <a:ext cx="685800" cy="6781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C1EA34B2-463E-4D10-A7F8-06BC2764B4E7}" type="slidenum">
              <a:rPr lang="it-IT" altLang="it-IT"/>
              <a:pPr/>
              <a:t>‹N›</a:t>
            </a:fld>
            <a:endParaRPr lang="it-IT" altLang="it-IT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8382000" y="1143000"/>
          <a:ext cx="7620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name="ClipArt" r:id="rId20" imgW="637926" imgH="371134" progId="MS_ClipArt_Gallery.2">
                  <p:embed/>
                </p:oleObj>
              </mc:Choice>
              <mc:Fallback>
                <p:oleObj name="ClipArt" r:id="rId20" imgW="637926" imgH="371134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143000"/>
                        <a:ext cx="7620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8" name="Picture 8" descr="LogoCsbnorosso_11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191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219200" y="258763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altLang="it-IT" sz="2000" b="1">
                <a:latin typeface="Book Antiqua" pitchFamily="18" charset="0"/>
              </a:rPr>
              <a:t>CSBNO Consorzio sistema bibliotecario Nord Ovest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412776"/>
            <a:ext cx="7416800" cy="2232025"/>
          </a:xfrm>
        </p:spPr>
        <p:txBody>
          <a:bodyPr/>
          <a:lstStyle/>
          <a:p>
            <a:r>
              <a:rPr lang="it-IT" altLang="it-IT" sz="3200" b="1" dirty="0">
                <a:solidFill>
                  <a:schemeClr val="accent1"/>
                </a:solidFill>
              </a:rPr>
              <a:t/>
            </a:r>
            <a:br>
              <a:rPr lang="it-IT" altLang="it-IT" sz="3200" b="1" dirty="0">
                <a:solidFill>
                  <a:schemeClr val="accent1"/>
                </a:solidFill>
              </a:rPr>
            </a:br>
            <a:r>
              <a:rPr lang="it-IT" altLang="it-IT" sz="3200" b="1" dirty="0">
                <a:solidFill>
                  <a:schemeClr val="accent1"/>
                </a:solidFill>
              </a:rPr>
              <a:t/>
            </a:r>
            <a:br>
              <a:rPr lang="it-IT" altLang="it-IT" sz="3200" b="1" dirty="0">
                <a:solidFill>
                  <a:schemeClr val="accent1"/>
                </a:solidFill>
              </a:rPr>
            </a:br>
            <a:r>
              <a:rPr lang="it-IT" altLang="it-IT" sz="3200" dirty="0">
                <a:solidFill>
                  <a:schemeClr val="accent1"/>
                </a:solidFill>
              </a:rPr>
              <a:t/>
            </a:r>
            <a:br>
              <a:rPr lang="it-IT" altLang="it-IT" sz="3200" dirty="0">
                <a:solidFill>
                  <a:schemeClr val="accent1"/>
                </a:solidFill>
              </a:rPr>
            </a:br>
            <a:r>
              <a:rPr lang="it-IT" altLang="it-IT" sz="3200" dirty="0" smtClean="0">
                <a:solidFill>
                  <a:srgbClr val="0070C0"/>
                </a:solidFill>
              </a:rPr>
              <a:t>Verso un patrimonio di rete:</a:t>
            </a:r>
            <a:br>
              <a:rPr lang="it-IT" altLang="it-IT" sz="3200" dirty="0" smtClean="0">
                <a:solidFill>
                  <a:srgbClr val="0070C0"/>
                </a:solidFill>
              </a:rPr>
            </a:br>
            <a:r>
              <a:rPr lang="it-IT" altLang="it-IT" sz="3200" dirty="0" smtClean="0">
                <a:solidFill>
                  <a:srgbClr val="0070C0"/>
                </a:solidFill>
              </a:rPr>
              <a:t>acquisti, revisione e donazioni</a:t>
            </a:r>
            <a:br>
              <a:rPr lang="it-IT" altLang="it-IT" sz="3200" dirty="0" smtClean="0">
                <a:solidFill>
                  <a:srgbClr val="0070C0"/>
                </a:solidFill>
              </a:rPr>
            </a:br>
            <a:endParaRPr lang="it-IT" altLang="it-IT" sz="2400" b="1" dirty="0">
              <a:solidFill>
                <a:srgbClr val="0070C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03575" y="4508500"/>
            <a:ext cx="4464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chemeClr val="accent1"/>
                </a:solidFill>
              </a:rPr>
              <a:t>Commissione tecnica </a:t>
            </a:r>
          </a:p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chemeClr val="accent1"/>
                </a:solidFill>
              </a:rPr>
              <a:t>Bresso 11 gennaio 2017</a:t>
            </a:r>
          </a:p>
          <a:p>
            <a:pPr>
              <a:spcBef>
                <a:spcPct val="50000"/>
              </a:spcBef>
            </a:pPr>
            <a:endParaRPr lang="it-IT" alt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72816"/>
            <a:ext cx="5282133" cy="382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50815"/>
              </p:ext>
            </p:extLst>
          </p:nvPr>
        </p:nvGraphicFramePr>
        <p:xfrm>
          <a:off x="6147445" y="2924944"/>
          <a:ext cx="2057400" cy="1905000"/>
        </p:xfrm>
        <a:graphic>
          <a:graphicData uri="http://schemas.openxmlformats.org/drawingml/2006/table">
            <a:tbl>
              <a:tblPr/>
              <a:tblGrid>
                <a:gridCol w="609600"/>
                <a:gridCol w="876300"/>
                <a:gridCol w="571500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Totale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calo % su 2009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€ 742.270,53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€ 827.830,41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€ 773.418,81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€ 840.000,37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€ 823.836,42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€ 865.843,22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€ 926.996,06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€ 907.214,09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olo 4"/>
          <p:cNvSpPr txBox="1">
            <a:spLocks noGrp="1"/>
          </p:cNvSpPr>
          <p:nvPr>
            <p:ph type="title"/>
          </p:nvPr>
        </p:nvSpPr>
        <p:spPr>
          <a:xfrm>
            <a:off x="685800" y="673269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situazione di crisi che avevamo evidenziato già nel 2000 si è ulteriormente aggravata:</a:t>
            </a:r>
            <a:br>
              <a:rPr lang="it-IT" sz="2000" dirty="0" smtClean="0"/>
            </a:br>
            <a:r>
              <a:rPr lang="it-IT" sz="2000" dirty="0" smtClean="0"/>
              <a:t>Diminuzione </a:t>
            </a:r>
            <a:r>
              <a:rPr lang="it-IT" sz="2000" dirty="0"/>
              <a:t>delle risorse per gli </a:t>
            </a:r>
            <a:r>
              <a:rPr lang="it-IT" sz="2000" dirty="0" smtClean="0"/>
              <a:t>acquisti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54408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che riduce l’acquisto dei materiali</a:t>
            </a:r>
            <a:endParaRPr lang="it-IT" sz="2800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056183"/>
              </p:ext>
            </p:extLst>
          </p:nvPr>
        </p:nvGraphicFramePr>
        <p:xfrm>
          <a:off x="1763688" y="1484784"/>
          <a:ext cx="5648325" cy="37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03219"/>
              </p:ext>
            </p:extLst>
          </p:nvPr>
        </p:nvGraphicFramePr>
        <p:xfrm>
          <a:off x="251520" y="4365104"/>
          <a:ext cx="1320800" cy="1905000"/>
        </p:xfrm>
        <a:graphic>
          <a:graphicData uri="http://schemas.openxmlformats.org/drawingml/2006/table">
            <a:tbl>
              <a:tblPr/>
              <a:tblGrid>
                <a:gridCol w="609600"/>
                <a:gridCol w="711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71.502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76.829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71.872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68.848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69.562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64.041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61.982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61.128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58.434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21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Si riducono gli utenti</a:t>
            </a:r>
            <a:endParaRPr lang="it-IT" sz="28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44092"/>
              </p:ext>
            </p:extLst>
          </p:nvPr>
        </p:nvGraphicFramePr>
        <p:xfrm>
          <a:off x="683566" y="1916830"/>
          <a:ext cx="7501584" cy="3455270"/>
        </p:xfrm>
        <a:graphic>
          <a:graphicData uri="http://schemas.openxmlformats.org/drawingml/2006/table">
            <a:tbl>
              <a:tblPr/>
              <a:tblGrid>
                <a:gridCol w="856947"/>
                <a:gridCol w="738293"/>
                <a:gridCol w="738293"/>
                <a:gridCol w="738293"/>
                <a:gridCol w="738293"/>
                <a:gridCol w="738293"/>
                <a:gridCol w="738293"/>
                <a:gridCol w="738293"/>
                <a:gridCol w="738293"/>
                <a:gridCol w="738293"/>
              </a:tblGrid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2.143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2.354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2.228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2.211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2.542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2.446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2.407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2.232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2.182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11.182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11.047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11.504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11.342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11.727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12.167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11.848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12.208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11.553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11.522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11.808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12.075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12.519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12.651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12.382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12.272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11.586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11.095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9.128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9.301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9.574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9.455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9.426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9.464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9.399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8.696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8.260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6.202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6.087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6.207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6.205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6.179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6.388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6.450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5.993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5.736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4.905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4.780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4.686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4.522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4.387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4.373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4.283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4.159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4.105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13.842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13.072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12.668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11.333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11.138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11.076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10.590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9.766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9.175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41-50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12.497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13.128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13.813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14.658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14.876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15.378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15.296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14.697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14.218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51-60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7.374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7.816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8.305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8.677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9.236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9.645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10.037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9.965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10.263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61-70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4.735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5.202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5.808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6.065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6.591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7.200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7.580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7.664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8.013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oltre 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2.369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2.708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3.103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3.376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3.706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4.101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4.428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4.507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4.742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indicato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862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1.084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86.478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88.165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90.948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91.324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93.543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95.220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94.853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91.665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89.437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418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Calano i prestiti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90197"/>
              </p:ext>
            </p:extLst>
          </p:nvPr>
        </p:nvGraphicFramePr>
        <p:xfrm>
          <a:off x="611560" y="1844824"/>
          <a:ext cx="7772399" cy="1944161"/>
        </p:xfrm>
        <a:graphic>
          <a:graphicData uri="http://schemas.openxmlformats.org/drawingml/2006/table">
            <a:tbl>
              <a:tblPr/>
              <a:tblGrid>
                <a:gridCol w="1101266"/>
                <a:gridCol w="741237"/>
                <a:gridCol w="741237"/>
                <a:gridCol w="741237"/>
                <a:gridCol w="741237"/>
                <a:gridCol w="741237"/>
                <a:gridCol w="741237"/>
                <a:gridCol w="741237"/>
                <a:gridCol w="741237"/>
                <a:gridCol w="741237"/>
              </a:tblGrid>
              <a:tr h="1588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88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Altro_vuoto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9.745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8.129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6.697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5.255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4.513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3.278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3.842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5.515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5.174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Audioregistrazione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90.187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90.098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84.921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70.508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61.436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59.171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48.146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43.483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43.291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749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video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362.347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364.194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361.535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321.726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327.362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349.165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352.065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320.954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294.117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749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Monografia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974.965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1.035.967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1.097.976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1.115.675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1.150.814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1.181.203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1.190.918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1.132.763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1.099.982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Risorsa Elettronica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12.599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11.845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8.453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6.658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6.014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5.289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5.147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4.635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4.680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Audiolibro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885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3.194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4.067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6.381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7.172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7.786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88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Periodico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5.853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16.689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19.999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15.567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15.037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17.232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18.366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17.605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15.791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Totale complessivo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1.455.696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1.526.922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1.579.581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1.536.274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1.568.370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1.619.405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1.624.865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1.532.127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1.470.821 </a:t>
                      </a:r>
                    </a:p>
                  </a:txBody>
                  <a:tcPr marL="7942" marR="7942" marT="7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235685"/>
              </p:ext>
            </p:extLst>
          </p:nvPr>
        </p:nvGraphicFramePr>
        <p:xfrm>
          <a:off x="611560" y="3789040"/>
          <a:ext cx="52482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7456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Aumentano i prestiti interbibliotecari</a:t>
            </a:r>
            <a:endParaRPr lang="it-IT" sz="3200" dirty="0"/>
          </a:p>
        </p:txBody>
      </p:sp>
      <p:graphicFrame>
        <p:nvGraphicFramePr>
          <p:cNvPr id="4" name="Gra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96376"/>
              </p:ext>
            </p:extLst>
          </p:nvPr>
        </p:nvGraphicFramePr>
        <p:xfrm>
          <a:off x="1043608" y="1700808"/>
          <a:ext cx="8183503" cy="476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17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Rimane costante il numero di titoli acquisiti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79118"/>
              </p:ext>
            </p:extLst>
          </p:nvPr>
        </p:nvGraphicFramePr>
        <p:xfrm>
          <a:off x="1547664" y="2276872"/>
          <a:ext cx="5400600" cy="3722818"/>
        </p:xfrm>
        <a:graphic>
          <a:graphicData uri="http://schemas.openxmlformats.org/drawingml/2006/table">
            <a:tbl>
              <a:tblPr/>
              <a:tblGrid>
                <a:gridCol w="2672463"/>
                <a:gridCol w="1391906"/>
                <a:gridCol w="1336231"/>
              </a:tblGrid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catalogazione notizia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Numero titoli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 per titolo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fino al 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412.598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1.711.305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82.394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69.678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51.555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complessivo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552.822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2.182.747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432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so statistiche2007PD">
  <a:themeElements>
    <a:clrScheme name="corso statistiche2007P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so statistiche2007P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so statistiche2007P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so statistiche2007P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so statistiche2007P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so statistiche2007P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so statistiche2007P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so statistiche2007P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so statistiche2007P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150305 Slide Incontro Dirigenti-1</Template>
  <TotalTime>6067</TotalTime>
  <Words>598</Words>
  <Application>Microsoft Office PowerPoint</Application>
  <PresentationFormat>Presentazione su schermo (4:3)</PresentationFormat>
  <Paragraphs>321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corso statistiche2007PD</vt:lpstr>
      <vt:lpstr>ClipArt</vt:lpstr>
      <vt:lpstr>   Verso un patrimonio di rete: acquisti, revisione e donazioni </vt:lpstr>
      <vt:lpstr>La situazione di crisi che avevamo evidenziato già nel 2000 si è ulteriormente aggravata: Diminuzione delle risorse per gli acquisti</vt:lpstr>
      <vt:lpstr>che riduce l’acquisto dei materiali</vt:lpstr>
      <vt:lpstr>Si riducono gli utenti</vt:lpstr>
      <vt:lpstr>Calano i prestiti</vt:lpstr>
      <vt:lpstr>Aumentano i prestiti interbibliotecari</vt:lpstr>
      <vt:lpstr>Rimane costante il numero di titoli acquisiti</vt:lpstr>
    </vt:vector>
  </TitlesOfParts>
  <Company>csbno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“carta” per collezioni di QUALITA’</dc:title>
  <dc:creator>r.clerici</dc:creator>
  <cp:lastModifiedBy>Maura Beretta</cp:lastModifiedBy>
  <cp:revision>74</cp:revision>
  <dcterms:created xsi:type="dcterms:W3CDTF">2008-03-28T16:49:08Z</dcterms:created>
  <dcterms:modified xsi:type="dcterms:W3CDTF">2017-02-07T14:39:26Z</dcterms:modified>
</cp:coreProperties>
</file>